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84" r:id="rId4"/>
    <p:sldId id="270" r:id="rId5"/>
    <p:sldId id="275" r:id="rId6"/>
    <p:sldId id="285" r:id="rId7"/>
    <p:sldId id="276" r:id="rId8"/>
    <p:sldId id="277" r:id="rId9"/>
    <p:sldId id="278" r:id="rId10"/>
    <p:sldId id="264" r:id="rId11"/>
    <p:sldId id="259" r:id="rId12"/>
    <p:sldId id="257" r:id="rId13"/>
    <p:sldId id="280" r:id="rId14"/>
    <p:sldId id="269" r:id="rId15"/>
    <p:sldId id="267" r:id="rId16"/>
    <p:sldId id="281" r:id="rId17"/>
    <p:sldId id="268" r:id="rId18"/>
    <p:sldId id="283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0"/>
    <p:restoredTop sz="94801"/>
  </p:normalViewPr>
  <p:slideViewPr>
    <p:cSldViewPr snapToGrid="0" snapToObjects="1">
      <p:cViewPr>
        <p:scale>
          <a:sx n="110" d="100"/>
          <a:sy n="110" d="100"/>
        </p:scale>
        <p:origin x="10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E066C-1EC8-D34A-8967-F8FB9638AFD7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47BDD-CB89-1C4F-B9C0-1B0B1EBA3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46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47BDD-CB89-1C4F-B9C0-1B0B1EBA35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0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47BDD-CB89-1C4F-B9C0-1B0B1EBA35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47BDD-CB89-1C4F-B9C0-1B0B1EBA35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02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47BDD-CB89-1C4F-B9C0-1B0B1EBA35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47BDD-CB89-1C4F-B9C0-1B0B1EBA35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7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5/25/18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noun" TargetMode="External"/><Relationship Id="rId4" Type="http://schemas.openxmlformats.org/officeDocument/2006/relationships/hyperlink" Target="http://latin-dictionary.net/" TargetMode="External"/><Relationship Id="rId5" Type="http://schemas.openxmlformats.org/officeDocument/2006/relationships/hyperlink" Target="https://www.merriam-webster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rriam-webster.com/dictionary/ver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effectLst/>
              </a:rPr>
              <a:t>Mapping Yap’s Culture of Cultivation</a:t>
            </a:r>
            <a:r>
              <a:rPr lang="en-US" sz="6000" dirty="0">
                <a:effectLst/>
              </a:rPr>
              <a:t/>
            </a:r>
            <a:br>
              <a:rPr lang="en-US" sz="6000" dirty="0">
                <a:effectLst/>
              </a:rPr>
            </a:b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Graduate Student’s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Imagery to Information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1"/>
          <a:stretch/>
        </p:blipFill>
        <p:spPr>
          <a:xfrm>
            <a:off x="8102278" y="1319866"/>
            <a:ext cx="4246890" cy="553813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9" t="20776" r="34838" b="5017"/>
          <a:stretch/>
        </p:blipFill>
        <p:spPr>
          <a:xfrm>
            <a:off x="2090011" y="4422349"/>
            <a:ext cx="1700213" cy="2357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7" r="37429" b="8079"/>
          <a:stretch/>
        </p:blipFill>
        <p:spPr>
          <a:xfrm>
            <a:off x="1121201" y="3123073"/>
            <a:ext cx="1800225" cy="2302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7" t="2083" r="29120" b="5132"/>
          <a:stretch/>
        </p:blipFill>
        <p:spPr>
          <a:xfrm>
            <a:off x="150242" y="1444660"/>
            <a:ext cx="1756902" cy="2302541"/>
          </a:xfrm>
          <a:prstGeom prst="rect">
            <a:avLst/>
          </a:prstGeom>
        </p:spPr>
      </p:pic>
      <p:sp>
        <p:nvSpPr>
          <p:cNvPr id="15" name="Bent Arrow 14"/>
          <p:cNvSpPr/>
          <p:nvPr/>
        </p:nvSpPr>
        <p:spPr>
          <a:xfrm flipV="1">
            <a:off x="400043" y="3457575"/>
            <a:ext cx="628650" cy="79125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flipV="1">
            <a:off x="1404208" y="5179586"/>
            <a:ext cx="628650" cy="79125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8561" y="1789635"/>
            <a:ext cx="2013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Maximum </a:t>
            </a:r>
            <a:r>
              <a:rPr lang="en-US" sz="1200" dirty="0"/>
              <a:t>Likelihood Classification </a:t>
            </a:r>
            <a:r>
              <a:rPr lang="en-US" sz="1200" dirty="0" smtClean="0"/>
              <a:t>&amp;  </a:t>
            </a:r>
            <a:r>
              <a:rPr lang="en-US" sz="1200" dirty="0" err="1" smtClean="0"/>
              <a:t>Iso</a:t>
            </a:r>
            <a:r>
              <a:rPr lang="en-US" sz="1200" dirty="0" smtClean="0"/>
              <a:t> </a:t>
            </a:r>
            <a:r>
              <a:rPr lang="en-US" sz="1200" dirty="0"/>
              <a:t>Cluster Unsupervised </a:t>
            </a:r>
            <a:r>
              <a:rPr lang="en-US" sz="1200" dirty="0" err="1"/>
              <a:t>ClassificationTools</a:t>
            </a:r>
            <a:endParaRPr lang="en-US" sz="1200" dirty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t="23488" r="51784" b="6583"/>
          <a:stretch/>
        </p:blipFill>
        <p:spPr>
          <a:xfrm>
            <a:off x="4618298" y="1298972"/>
            <a:ext cx="3761772" cy="54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9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8133599" y="455516"/>
            <a:ext cx="2022705" cy="1960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133599" y="4498878"/>
            <a:ext cx="2022705" cy="1960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Suggestions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314867" y="2704786"/>
            <a:ext cx="1574387" cy="1525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Potential Outcomes</a:t>
            </a:r>
            <a:endParaRPr lang="en-US" sz="1600" dirty="0"/>
          </a:p>
        </p:txBody>
      </p:sp>
      <p:sp>
        <p:nvSpPr>
          <p:cNvPr id="27" name="Oval 26"/>
          <p:cNvSpPr/>
          <p:nvPr/>
        </p:nvSpPr>
        <p:spPr>
          <a:xfrm>
            <a:off x="10457802" y="2704785"/>
            <a:ext cx="1574387" cy="1525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Forward- </a:t>
            </a:r>
          </a:p>
          <a:p>
            <a:pPr algn="ctr"/>
            <a:r>
              <a:rPr lang="en-US" sz="1600" dirty="0" smtClean="0"/>
              <a:t>Thinking </a:t>
            </a:r>
          </a:p>
          <a:p>
            <a:pPr algn="ctr"/>
            <a:r>
              <a:rPr lang="en-US" sz="1600" dirty="0" smtClean="0"/>
              <a:t>Ideas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51352" y="1883982"/>
            <a:ext cx="2271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Critical part of the cycle is revision of criteria based on new information, greater detail in data, or evolving issues and concerns</a:t>
            </a:r>
            <a:endParaRPr lang="en-US" dirty="0"/>
          </a:p>
        </p:txBody>
      </p:sp>
      <p:sp>
        <p:nvSpPr>
          <p:cNvPr id="18" name="Bent Arrow 17"/>
          <p:cNvSpPr/>
          <p:nvPr/>
        </p:nvSpPr>
        <p:spPr>
          <a:xfrm rot="5400000">
            <a:off x="10025798" y="1428779"/>
            <a:ext cx="1635975" cy="132159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/>
          <p:cNvSpPr/>
          <p:nvPr/>
        </p:nvSpPr>
        <p:spPr>
          <a:xfrm rot="10800000">
            <a:off x="9915522" y="4281602"/>
            <a:ext cx="1438278" cy="15400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>
            <a:off x="6858000" y="1066797"/>
            <a:ext cx="1479253" cy="15661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16200000">
            <a:off x="6638381" y="4267525"/>
            <a:ext cx="1438278" cy="146643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79" y="3117031"/>
            <a:ext cx="6005921" cy="33837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92" y="2341146"/>
            <a:ext cx="5413374" cy="35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179"/>
            <a:ext cx="5383580" cy="34396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39699" y="6581001"/>
            <a:ext cx="32523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URBAN FOOTPRINT https</a:t>
            </a:r>
            <a:r>
              <a:rPr lang="en-US" sz="1200" dirty="0"/>
              <a:t>://</a:t>
            </a:r>
            <a:r>
              <a:rPr lang="en-US" sz="1200" dirty="0" err="1"/>
              <a:t>urbanfootprint.com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4649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329488" y="-157163"/>
            <a:ext cx="4862512" cy="7129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43788" y="887410"/>
            <a:ext cx="4586886" cy="5819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1" t="12835" r="55045" b="2302"/>
          <a:stretch/>
        </p:blipFill>
        <p:spPr>
          <a:xfrm>
            <a:off x="6645874" y="887410"/>
            <a:ext cx="5384800" cy="5819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Suitability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393" y="1825625"/>
            <a:ext cx="102338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Overlay concept:</a:t>
            </a:r>
          </a:p>
          <a:p>
            <a:pPr lvl="1"/>
            <a:r>
              <a:rPr lang="en-US" sz="1400" dirty="0" smtClean="0"/>
              <a:t>Lowland areas</a:t>
            </a:r>
          </a:p>
          <a:p>
            <a:pPr lvl="1"/>
            <a:r>
              <a:rPr lang="en-US" sz="1400" dirty="0" smtClean="0"/>
              <a:t>Within forests or forest clearings</a:t>
            </a:r>
          </a:p>
          <a:p>
            <a:pPr lvl="1"/>
            <a:r>
              <a:rPr lang="en-US" sz="1400" dirty="0" smtClean="0"/>
              <a:t>Within mixed tree forests or home gardens</a:t>
            </a:r>
          </a:p>
          <a:p>
            <a:pPr lvl="1"/>
            <a:r>
              <a:rPr lang="en-US" sz="1400" dirty="0" smtClean="0"/>
              <a:t>On slopes of less than 20%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TO INCLUDE FOR FUTURE STUDIES: </a:t>
            </a:r>
          </a:p>
          <a:p>
            <a:pPr lvl="1"/>
            <a:r>
              <a:rPr lang="en-US" sz="1400" dirty="0" smtClean="0"/>
              <a:t>Around ditches and/ or small rock or earthen dams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7" t="6238" r="25714" b="50781"/>
          <a:stretch/>
        </p:blipFill>
        <p:spPr>
          <a:xfrm>
            <a:off x="4546925" y="4455625"/>
            <a:ext cx="1656345" cy="229068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059424" y="5929314"/>
            <a:ext cx="2213039" cy="461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1" t="50871" r="25051" b="5053"/>
          <a:stretch/>
        </p:blipFill>
        <p:spPr>
          <a:xfrm>
            <a:off x="891393" y="4437985"/>
            <a:ext cx="1723820" cy="23083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7" t="50871" r="3776" b="5053"/>
          <a:stretch/>
        </p:blipFill>
        <p:spPr>
          <a:xfrm>
            <a:off x="2724827" y="4437985"/>
            <a:ext cx="1684824" cy="22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390745"/>
              </p:ext>
            </p:extLst>
          </p:nvPr>
        </p:nvGraphicFramePr>
        <p:xfrm>
          <a:off x="838200" y="4235642"/>
          <a:ext cx="491851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06"/>
                <a:gridCol w="1639506"/>
                <a:gridCol w="1639506"/>
              </a:tblGrid>
              <a:tr h="437029">
                <a:tc>
                  <a:txBody>
                    <a:bodyPr/>
                    <a:lstStyle/>
                    <a:p>
                      <a:r>
                        <a:rPr lang="en-US" dirty="0" smtClean="0"/>
                        <a:t>Equal 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Point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 of FID (%)</a:t>
                      </a:r>
                      <a:endParaRPr lang="en-US" dirty="0"/>
                    </a:p>
                  </a:txBody>
                  <a:tcPr/>
                </a:tc>
              </a:tr>
              <a:tr h="24973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- 9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81.89%</a:t>
                      </a:r>
                      <a:endParaRPr lang="en-US" dirty="0"/>
                    </a:p>
                  </a:txBody>
                  <a:tcPr/>
                </a:tc>
              </a:tr>
              <a:tr h="249731">
                <a:tc>
                  <a:txBody>
                    <a:bodyPr/>
                    <a:lstStyle/>
                    <a:p>
                      <a:r>
                        <a:rPr lang="en-US" dirty="0" smtClean="0"/>
                        <a:t>10 -19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83.79%</a:t>
                      </a:r>
                      <a:endParaRPr lang="en-US" dirty="0"/>
                    </a:p>
                  </a:txBody>
                  <a:tcPr/>
                </a:tc>
              </a:tr>
              <a:tr h="249731">
                <a:tc>
                  <a:txBody>
                    <a:bodyPr/>
                    <a:lstStyle/>
                    <a:p>
                      <a:r>
                        <a:rPr lang="en-US" dirty="0" smtClean="0"/>
                        <a:t>20 - 29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84.18%</a:t>
                      </a:r>
                      <a:endParaRPr lang="en-US" dirty="0"/>
                    </a:p>
                  </a:txBody>
                  <a:tcPr/>
                </a:tc>
              </a:tr>
              <a:tr h="249731"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r>
                        <a:rPr lang="en-US" baseline="0" dirty="0" smtClean="0"/>
                        <a:t> - 38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89.74%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0" t="10208" r="34096" b="60417"/>
          <a:stretch/>
        </p:blipFill>
        <p:spPr>
          <a:xfrm>
            <a:off x="609599" y="1282291"/>
            <a:ext cx="2202790" cy="29027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0" t="70926" r="34096" b="1875"/>
          <a:stretch/>
        </p:blipFill>
        <p:spPr>
          <a:xfrm>
            <a:off x="2734692" y="1455880"/>
            <a:ext cx="2190876" cy="26731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2" t="72813" r="57208" b="4894"/>
          <a:stretch/>
        </p:blipFill>
        <p:spPr>
          <a:xfrm>
            <a:off x="5059871" y="1637150"/>
            <a:ext cx="1487233" cy="22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00854" y="-114301"/>
            <a:ext cx="5400675" cy="71151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</a:t>
            </a:r>
            <a:br>
              <a:rPr lang="en-US" dirty="0" smtClean="0"/>
            </a:br>
            <a:r>
              <a:rPr lang="en-US" dirty="0" smtClean="0"/>
              <a:t>Assessment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5" y="0"/>
            <a:ext cx="5243513" cy="6785724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91393" y="1825625"/>
            <a:ext cx="5552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Using the existing garden survey point data, this segment of the </a:t>
            </a:r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study attempts </a:t>
            </a:r>
            <a:r>
              <a:rPr lang="en-US" sz="7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to establish a GIS process for assessing the </a:t>
            </a:r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relationship between </a:t>
            </a:r>
            <a:r>
              <a:rPr lang="en-US" sz="7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producers (gardens) and consumers (hypothetical villages).</a:t>
            </a:r>
          </a:p>
          <a:p>
            <a:pPr marL="0" indent="0">
              <a:buNone/>
            </a:pPr>
            <a:r>
              <a:rPr lang="en-US" sz="4800" dirty="0" smtClean="0"/>
              <a:t>For the purposes of this exercise: </a:t>
            </a:r>
          </a:p>
          <a:p>
            <a:pPr>
              <a:lnSpc>
                <a:spcPct val="120000"/>
              </a:lnSpc>
            </a:pPr>
            <a:r>
              <a:rPr lang="en-US" sz="4800" dirty="0" smtClean="0"/>
              <a:t>All </a:t>
            </a:r>
            <a:r>
              <a:rPr lang="en-US" sz="4800" dirty="0"/>
              <a:t>gardens are approximately ¼ </a:t>
            </a:r>
            <a:r>
              <a:rPr lang="en-US" sz="4800" dirty="0" smtClean="0"/>
              <a:t>acre.</a:t>
            </a:r>
          </a:p>
          <a:p>
            <a:pPr>
              <a:lnSpc>
                <a:spcPct val="120000"/>
              </a:lnSpc>
            </a:pPr>
            <a:r>
              <a:rPr lang="en-US" sz="4800" dirty="0" smtClean="0"/>
              <a:t>The </a:t>
            </a:r>
            <a:r>
              <a:rPr lang="en-US" sz="4800" dirty="0"/>
              <a:t>yield from each garden is </a:t>
            </a:r>
            <a:r>
              <a:rPr lang="en-US" sz="4800" dirty="0" smtClean="0"/>
              <a:t>estimated at </a:t>
            </a:r>
            <a:r>
              <a:rPr lang="en-US" sz="4800" dirty="0"/>
              <a:t>2,660.50 pounds of produce annually. This calculation is based on </a:t>
            </a:r>
            <a:r>
              <a:rPr lang="en-US" sz="4800" dirty="0" smtClean="0"/>
              <a:t>Annual Production </a:t>
            </a:r>
            <a:r>
              <a:rPr lang="en-US" sz="4800" dirty="0"/>
              <a:t>Averages per Acre = 10,642 – 10,840 </a:t>
            </a:r>
            <a:r>
              <a:rPr lang="en-US" sz="4800" dirty="0" smtClean="0"/>
              <a:t>pounds. </a:t>
            </a:r>
            <a:r>
              <a:rPr lang="en-US" sz="4800" dirty="0"/>
              <a:t>These numbers could be easily adjusted in </a:t>
            </a:r>
            <a:r>
              <a:rPr lang="en-US" sz="4800" dirty="0" smtClean="0"/>
              <a:t>a model</a:t>
            </a:r>
            <a:r>
              <a:rPr lang="en-US" sz="4800" dirty="0"/>
              <a:t>, should new or different information become available.</a:t>
            </a:r>
          </a:p>
          <a:p>
            <a:pPr>
              <a:lnSpc>
                <a:spcPct val="120000"/>
              </a:lnSpc>
            </a:pPr>
            <a:r>
              <a:rPr lang="en-US" sz="4800" dirty="0" smtClean="0"/>
              <a:t>Household </a:t>
            </a:r>
            <a:r>
              <a:rPr lang="en-US" sz="4800" dirty="0"/>
              <a:t>populations are allocated to the village to which they </a:t>
            </a:r>
            <a:r>
              <a:rPr lang="en-US" sz="4800" dirty="0" smtClean="0"/>
              <a:t>are closest</a:t>
            </a:r>
            <a:r>
              <a:rPr lang="en-US" sz="4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4800" dirty="0" smtClean="0"/>
              <a:t>All </a:t>
            </a:r>
            <a:r>
              <a:rPr lang="en-US" sz="4800" dirty="0"/>
              <a:t>people consume 1,996 pounds of food annually. Consumption </a:t>
            </a:r>
            <a:r>
              <a:rPr lang="en-US" sz="4800" dirty="0" smtClean="0"/>
              <a:t>values are </a:t>
            </a:r>
            <a:r>
              <a:rPr lang="en-US" sz="4800" dirty="0"/>
              <a:t>established by number of people in each village and an average of </a:t>
            </a:r>
            <a:r>
              <a:rPr lang="en-US" sz="4800" dirty="0" smtClean="0"/>
              <a:t>1,996 estimated </a:t>
            </a:r>
            <a:r>
              <a:rPr lang="en-US" sz="4800" dirty="0"/>
              <a:t>annual food consumption. This metric is originated from economists </a:t>
            </a:r>
            <a:r>
              <a:rPr lang="en-US" sz="4800" dirty="0" smtClean="0"/>
              <a:t>who crunched </a:t>
            </a:r>
            <a:r>
              <a:rPr lang="en-US" sz="4800" dirty="0"/>
              <a:t>the U.S. Department of Agriculture’s food consumption </a:t>
            </a:r>
            <a:r>
              <a:rPr lang="en-US" sz="4800" dirty="0" smtClean="0"/>
              <a:t>data.</a:t>
            </a:r>
          </a:p>
          <a:p>
            <a:pPr>
              <a:lnSpc>
                <a:spcPct val="120000"/>
              </a:lnSpc>
            </a:pPr>
            <a:r>
              <a:rPr lang="en-US" sz="4800" dirty="0"/>
              <a:t>I</a:t>
            </a:r>
            <a:r>
              <a:rPr lang="en-US" sz="4800" dirty="0" smtClean="0"/>
              <a:t>t </a:t>
            </a:r>
            <a:r>
              <a:rPr lang="en-US" sz="4800" dirty="0"/>
              <a:t>is assumed that ¾ of all food </a:t>
            </a:r>
            <a:r>
              <a:rPr lang="en-US" sz="4800" dirty="0" smtClean="0"/>
              <a:t>consumed is </a:t>
            </a:r>
            <a:r>
              <a:rPr lang="en-US" sz="4800" dirty="0"/>
              <a:t>of a vegetable variety that might be grown in the mapped subsistence gardens.</a:t>
            </a:r>
          </a:p>
          <a:p>
            <a:pPr>
              <a:lnSpc>
                <a:spcPct val="120000"/>
              </a:lnSpc>
            </a:pPr>
            <a:r>
              <a:rPr lang="en-US" sz="4800" dirty="0" smtClean="0"/>
              <a:t>Time </a:t>
            </a:r>
            <a:r>
              <a:rPr lang="en-US" sz="4800" dirty="0"/>
              <a:t>related to seasonality of harvest and food storage is not taken </a:t>
            </a:r>
            <a:r>
              <a:rPr lang="en-US" sz="4800" dirty="0" smtClean="0"/>
              <a:t>into consideration </a:t>
            </a:r>
            <a:r>
              <a:rPr lang="en-US" sz="4800" dirty="0"/>
              <a:t>in these calculations.</a:t>
            </a:r>
          </a:p>
        </p:txBody>
      </p:sp>
    </p:spTree>
    <p:extLst>
      <p:ext uri="{BB962C8B-B14F-4D97-AF65-F5344CB8AC3E}">
        <p14:creationId xmlns:p14="http://schemas.microsoft.com/office/powerpoint/2010/main" val="12006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57152"/>
            <a:ext cx="10406063" cy="67294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8" y="0"/>
            <a:ext cx="10768643" cy="69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30367" y="-121920"/>
            <a:ext cx="6961632" cy="7002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252005" y="780978"/>
            <a:ext cx="1782502" cy="5775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12011" y="788574"/>
            <a:ext cx="1782502" cy="57757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54501" y="798652"/>
            <a:ext cx="1782502" cy="5775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7" y="202882"/>
            <a:ext cx="7046977" cy="9437549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Hybridization </a:t>
            </a:r>
            <a:br>
              <a:rPr lang="en-US" dirty="0" smtClean="0"/>
            </a:br>
            <a:r>
              <a:rPr lang="en-US" dirty="0" smtClean="0"/>
              <a:t>of  Models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53640" y="1859340"/>
            <a:ext cx="227171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 </a:t>
            </a:r>
            <a:r>
              <a:rPr lang="en-US" sz="1400" i="1" dirty="0" smtClean="0"/>
              <a:t>”System </a:t>
            </a:r>
            <a:r>
              <a:rPr lang="en-US" sz="1400" i="1" dirty="0"/>
              <a:t>dynamics</a:t>
            </a:r>
          </a:p>
          <a:p>
            <a:r>
              <a:rPr lang="en-US" sz="1400" i="1" dirty="0"/>
              <a:t>(SD) methodology is uniquely suited to investigate </a:t>
            </a:r>
            <a:r>
              <a:rPr lang="en-US" sz="1400" i="1" dirty="0" smtClean="0"/>
              <a:t>[</a:t>
            </a:r>
            <a:r>
              <a:rPr lang="en-US" sz="1400" i="1" dirty="0"/>
              <a:t> agriculture and natural resource </a:t>
            </a:r>
            <a:r>
              <a:rPr lang="en-US" sz="1400" i="1" dirty="0" smtClean="0"/>
              <a:t>management]</a:t>
            </a:r>
            <a:endParaRPr lang="en-US" sz="1400" i="1" dirty="0"/>
          </a:p>
          <a:p>
            <a:r>
              <a:rPr lang="en-US" sz="1400" i="1" dirty="0" smtClean="0"/>
              <a:t> </a:t>
            </a:r>
            <a:r>
              <a:rPr lang="en-US" sz="1400" i="1" dirty="0"/>
              <a:t>given their inherently complex behaviors</a:t>
            </a:r>
            <a:r>
              <a:rPr lang="en-US" sz="1400" i="1" dirty="0" smtClean="0"/>
              <a:t>.” </a:t>
            </a:r>
          </a:p>
          <a:p>
            <a:r>
              <a:rPr lang="en-US" sz="1400" i="1" dirty="0" smtClean="0"/>
              <a:t>-</a:t>
            </a:r>
            <a:r>
              <a:rPr lang="en-US" sz="1400" dirty="0" smtClean="0"/>
              <a:t>Turner 2016</a:t>
            </a:r>
          </a:p>
          <a:p>
            <a:endParaRPr lang="en-US" sz="1400" dirty="0" smtClean="0"/>
          </a:p>
          <a:p>
            <a:r>
              <a:rPr lang="en-US" sz="1400" i="1" dirty="0" smtClean="0"/>
              <a:t>System Dynamics and Agent-Based models have been attracting more attention as viable methodologies due to “conceptual </a:t>
            </a:r>
            <a:r>
              <a:rPr lang="en-US" sz="1400" i="1" dirty="0"/>
              <a:t>and structural advantages that they</a:t>
            </a:r>
          </a:p>
          <a:p>
            <a:r>
              <a:rPr lang="en-US" sz="1400" i="1" dirty="0"/>
              <a:t>provide to the study of food system </a:t>
            </a:r>
            <a:r>
              <a:rPr lang="en-US" sz="1400" i="1" dirty="0" smtClean="0"/>
              <a:t>complexity”</a:t>
            </a:r>
            <a:endParaRPr lang="en-US" sz="1400" i="1" dirty="0"/>
          </a:p>
          <a:p>
            <a:r>
              <a:rPr lang="en-US" sz="1400" i="1" dirty="0" smtClean="0"/>
              <a:t>- </a:t>
            </a:r>
            <a:r>
              <a:rPr lang="en-US" sz="1400" dirty="0" err="1" smtClean="0"/>
              <a:t>Monesterolo</a:t>
            </a:r>
            <a:r>
              <a:rPr lang="en-US" sz="1400" dirty="0" smtClean="0"/>
              <a:t> 2016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103965" y="6581001"/>
            <a:ext cx="2078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Millington, James, et. al. 2017.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2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1893"/>
              </p:ext>
            </p:extLst>
          </p:nvPr>
        </p:nvGraphicFramePr>
        <p:xfrm>
          <a:off x="8891778" y="3333500"/>
          <a:ext cx="2371062" cy="223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354"/>
                <a:gridCol w="790354"/>
                <a:gridCol w="790354"/>
              </a:tblGrid>
              <a:tr h="447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7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76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76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76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782050" y="365125"/>
            <a:ext cx="2571750" cy="258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Conceptual Frameworks for a Sustainable Panama City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6287" y="365125"/>
            <a:ext cx="2571750" cy="258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Mapping Yap’s Culture of Cultivation: </a:t>
            </a:r>
            <a:endParaRPr lang="en-US" dirty="0"/>
          </a:p>
          <a:p>
            <a:pPr algn="ctr"/>
            <a:r>
              <a:rPr lang="en-US" dirty="0"/>
              <a:t>Research Review &amp;</a:t>
            </a:r>
          </a:p>
          <a:p>
            <a:pPr algn="ctr"/>
            <a:r>
              <a:rPr lang="en-US" dirty="0"/>
              <a:t>Pilot Study of Subsistence Garden Networks</a:t>
            </a:r>
          </a:p>
          <a:p>
            <a:pPr algn="ctr"/>
            <a:r>
              <a:rPr lang="en-US" dirty="0"/>
              <a:t>on the High Islands of Yap, </a:t>
            </a:r>
            <a:r>
              <a:rPr lang="en-US" dirty="0" smtClean="0"/>
              <a:t>Micronesia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74281" y="365125"/>
            <a:ext cx="2571750" cy="258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Automated </a:t>
            </a:r>
            <a:r>
              <a:rPr lang="en-US" dirty="0" smtClean="0"/>
              <a:t>Suitability and Assessment Models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1" t="40069" r="6750" b="19688"/>
          <a:stretch/>
        </p:blipFill>
        <p:spPr>
          <a:xfrm>
            <a:off x="776287" y="3333500"/>
            <a:ext cx="2528533" cy="2433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41496" r="56740" b="29170"/>
          <a:stretch/>
        </p:blipFill>
        <p:spPr>
          <a:xfrm>
            <a:off x="3774281" y="3333501"/>
            <a:ext cx="2617726" cy="17139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750484" y="3430893"/>
            <a:ext cx="653651" cy="633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750484" y="4766363"/>
            <a:ext cx="653651" cy="633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940891" y="4211462"/>
            <a:ext cx="508773" cy="493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Oval 12"/>
          <p:cNvSpPr/>
          <p:nvPr/>
        </p:nvSpPr>
        <p:spPr>
          <a:xfrm>
            <a:off x="10667071" y="4211462"/>
            <a:ext cx="508773" cy="493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Bent Arrow 13"/>
          <p:cNvSpPr/>
          <p:nvPr/>
        </p:nvSpPr>
        <p:spPr>
          <a:xfrm rot="5400000">
            <a:off x="10497111" y="3733582"/>
            <a:ext cx="528678" cy="42708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0800000">
            <a:off x="10456669" y="4747119"/>
            <a:ext cx="464789" cy="49766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>
            <a:off x="9195278" y="3643365"/>
            <a:ext cx="478030" cy="5061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16200000">
            <a:off x="9109589" y="4700976"/>
            <a:ext cx="464789" cy="4738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and 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748795"/>
          </a:xfrm>
        </p:spPr>
        <p:txBody>
          <a:bodyPr>
            <a:normAutofit fontScale="32500" lnSpcReduction="20000"/>
          </a:bodyPr>
          <a:lstStyle/>
          <a:p>
            <a:r>
              <a:rPr lang="en-US" sz="3100" dirty="0"/>
              <a:t>Perkins, Reed; Krause, Stephen. Unpublished. Adapting to Climate Change Impacts in Yap State, Federated States of Micronesia: The Importance of Environmental Conditions and Intangible Cultural Heritage.</a:t>
            </a:r>
          </a:p>
          <a:p>
            <a:r>
              <a:rPr lang="en-US" sz="3100" dirty="0"/>
              <a:t>Petersen, Glenn. 2009. Traditional Micronesian Societies: Adaptation, Integration, and Political Organization in the Central Pacific. Honolulu: University of Hawai’i Press. Project MUSE. Retrieved from: https://</a:t>
            </a:r>
            <a:r>
              <a:rPr lang="en-US" sz="3100" dirty="0" err="1"/>
              <a:t>muse.jhu.edu</a:t>
            </a:r>
            <a:r>
              <a:rPr lang="en-US" sz="3100" dirty="0"/>
              <a:t>/.</a:t>
            </a:r>
          </a:p>
          <a:p>
            <a:r>
              <a:rPr lang="en-US" sz="3100" dirty="0"/>
              <a:t>Tomlin, C. D. 1990. Mapping What isn’t there. Prescriptive Modeling. In Geographic Information Systems and Cartographic Modeling. Ch. 8. Wichmann-</a:t>
            </a:r>
            <a:r>
              <a:rPr lang="en-US" sz="3100" dirty="0" err="1"/>
              <a:t>Verlag</a:t>
            </a:r>
            <a:r>
              <a:rPr lang="en-US" sz="3100" dirty="0"/>
              <a:t>, Berlin, Germany: </a:t>
            </a:r>
            <a:r>
              <a:rPr lang="en-US" sz="3100" dirty="0" smtClean="0"/>
              <a:t>Prentice-Hall</a:t>
            </a:r>
            <a:r>
              <a:rPr lang="en-US" sz="3100" dirty="0"/>
              <a:t>	</a:t>
            </a:r>
          </a:p>
          <a:p>
            <a:r>
              <a:rPr lang="en-US" sz="3100" dirty="0"/>
              <a:t>Tomlin, C. D. 2012. Speaking of </a:t>
            </a:r>
            <a:r>
              <a:rPr lang="en-US" sz="3100" dirty="0" err="1"/>
              <a:t>GeoDesign</a:t>
            </a:r>
            <a:r>
              <a:rPr lang="en-US" sz="3100" dirty="0"/>
              <a:t>. GIS Science Journal, February, 2012. </a:t>
            </a:r>
          </a:p>
          <a:p>
            <a:r>
              <a:rPr lang="en-US" sz="3100" dirty="0"/>
              <a:t>Tomlin, C. D. </a:t>
            </a:r>
            <a:r>
              <a:rPr lang="en-US" sz="3100" dirty="0" smtClean="0"/>
              <a:t>2012. Fundamentals </a:t>
            </a:r>
            <a:r>
              <a:rPr lang="en-US" sz="3100" dirty="0"/>
              <a:t>of geospatial algorithm design. Foundations of Urban and Regional Information Systems and Geographic Information Systems and </a:t>
            </a:r>
            <a:r>
              <a:rPr lang="en-US" sz="3100" dirty="0" smtClean="0"/>
              <a:t>Science.</a:t>
            </a:r>
          </a:p>
          <a:p>
            <a:r>
              <a:rPr lang="en-US" sz="3100" dirty="0" smtClean="0"/>
              <a:t>Nature Editorial Report. (2003).</a:t>
            </a:r>
          </a:p>
          <a:p>
            <a:r>
              <a:rPr lang="en-US" sz="3100" dirty="0" err="1" smtClean="0"/>
              <a:t>Monesterolo</a:t>
            </a:r>
            <a:r>
              <a:rPr lang="en-US" sz="3100" dirty="0" smtClean="0"/>
              <a:t>, I., et. al.  </a:t>
            </a:r>
            <a:r>
              <a:rPr lang="en-US" sz="3100" dirty="0"/>
              <a:t>(2016</a:t>
            </a:r>
            <a:r>
              <a:rPr lang="en-US" sz="3100" dirty="0" smtClean="0"/>
              <a:t>). </a:t>
            </a:r>
            <a:r>
              <a:rPr lang="en-US" sz="3100" dirty="0"/>
              <a:t>Sustainable and Inclusive Food Systems </a:t>
            </a:r>
            <a:r>
              <a:rPr lang="en-US" sz="3100" dirty="0" smtClean="0"/>
              <a:t>through the </a:t>
            </a:r>
            <a:r>
              <a:rPr lang="en-US" sz="3100" dirty="0"/>
              <a:t>Lenses of a Complex System </a:t>
            </a:r>
            <a:r>
              <a:rPr lang="en-US" sz="3100" dirty="0" smtClean="0"/>
              <a:t>Thinking Approach—A </a:t>
            </a:r>
            <a:r>
              <a:rPr lang="en-US" sz="3100" dirty="0"/>
              <a:t>Bibliometric </a:t>
            </a:r>
            <a:r>
              <a:rPr lang="en-US" sz="3100" dirty="0" smtClean="0"/>
              <a:t>Review. </a:t>
            </a:r>
            <a:r>
              <a:rPr lang="pt-BR" sz="3100" dirty="0" err="1" smtClean="0"/>
              <a:t>Agriculture</a:t>
            </a:r>
            <a:r>
              <a:rPr lang="pt-BR" sz="3100" dirty="0" smtClean="0"/>
              <a:t>, </a:t>
            </a:r>
            <a:r>
              <a:rPr lang="pt-BR" sz="3100" dirty="0"/>
              <a:t>6, </a:t>
            </a:r>
            <a:r>
              <a:rPr lang="pt-BR" sz="3100" dirty="0" smtClean="0"/>
              <a:t>44.</a:t>
            </a:r>
            <a:endParaRPr lang="en-US" sz="3100" dirty="0" smtClean="0"/>
          </a:p>
          <a:p>
            <a:r>
              <a:rPr lang="en-US" sz="3100" dirty="0" smtClean="0"/>
              <a:t>Turner, B. et. al. (2016). </a:t>
            </a:r>
            <a:r>
              <a:rPr lang="en-US" sz="3100" dirty="0"/>
              <a:t>System Dynamics Modeling for Agricultural </a:t>
            </a:r>
            <a:r>
              <a:rPr lang="en-US" sz="3100" dirty="0" smtClean="0"/>
              <a:t>and Natural </a:t>
            </a:r>
            <a:r>
              <a:rPr lang="en-US" sz="3100" dirty="0"/>
              <a:t>Resource Management Issues: Review </a:t>
            </a:r>
            <a:r>
              <a:rPr lang="en-US" sz="3100" dirty="0" smtClean="0"/>
              <a:t>of Some </a:t>
            </a:r>
            <a:r>
              <a:rPr lang="en-US" sz="3100" dirty="0"/>
              <a:t>Past Cases and Forecasting Future </a:t>
            </a:r>
            <a:r>
              <a:rPr lang="en-US" sz="3100" dirty="0" smtClean="0"/>
              <a:t>Roles Resources, </a:t>
            </a:r>
            <a:r>
              <a:rPr lang="en-US" sz="3100" dirty="0"/>
              <a:t>5, </a:t>
            </a:r>
            <a:r>
              <a:rPr lang="en-US" sz="3100" dirty="0" smtClean="0"/>
              <a:t>40.</a:t>
            </a:r>
            <a:endParaRPr lang="en-US" sz="3100" dirty="0"/>
          </a:p>
          <a:p>
            <a:r>
              <a:rPr lang="en-US" sz="3100" dirty="0" smtClean="0"/>
              <a:t>Millington, James, et. al. 2017. </a:t>
            </a:r>
            <a:r>
              <a:rPr lang="en-US" sz="3100" dirty="0"/>
              <a:t>Integrating Modelling Approaches for </a:t>
            </a:r>
            <a:r>
              <a:rPr lang="en-US" sz="3100" dirty="0" smtClean="0"/>
              <a:t>Understanding </a:t>
            </a:r>
            <a:r>
              <a:rPr lang="en-US" sz="3100" dirty="0" err="1" smtClean="0"/>
              <a:t>Telecoupling</a:t>
            </a:r>
            <a:r>
              <a:rPr lang="en-US" sz="3100" dirty="0"/>
              <a:t>: Global Food Trade and Local Land </a:t>
            </a:r>
            <a:r>
              <a:rPr lang="en-US" sz="3100" dirty="0" smtClean="0"/>
              <a:t>Use. Land, </a:t>
            </a:r>
            <a:r>
              <a:rPr lang="en-US" sz="3100" dirty="0"/>
              <a:t>6, </a:t>
            </a:r>
            <a:r>
              <a:rPr lang="en-US" sz="3100" dirty="0" smtClean="0"/>
              <a:t>56.</a:t>
            </a:r>
          </a:p>
          <a:p>
            <a:r>
              <a:rPr lang="en-US" sz="3100" dirty="0" smtClean="0"/>
              <a:t>Image Credits</a:t>
            </a:r>
          </a:p>
          <a:p>
            <a:pPr lvl="1"/>
            <a:r>
              <a:rPr lang="en-US" sz="3100" dirty="0" smtClean="0"/>
              <a:t>Page 3 Ian </a:t>
            </a:r>
            <a:r>
              <a:rPr lang="en-US" sz="3100" dirty="0" err="1" smtClean="0"/>
              <a:t>McHarg</a:t>
            </a:r>
            <a:r>
              <a:rPr lang="en-US" sz="3100" dirty="0" smtClean="0"/>
              <a:t> Design with Nature Cover Art</a:t>
            </a:r>
          </a:p>
          <a:p>
            <a:pPr lvl="1"/>
            <a:r>
              <a:rPr lang="en-US" sz="3100" dirty="0" smtClean="0"/>
              <a:t>Page 4 </a:t>
            </a:r>
            <a:r>
              <a:rPr lang="en-US" sz="3100" dirty="0"/>
              <a:t>Nelson Byrd </a:t>
            </a:r>
            <a:r>
              <a:rPr lang="en-US" sz="3100" dirty="0" err="1"/>
              <a:t>Woltz</a:t>
            </a:r>
            <a:r>
              <a:rPr lang="en-US" sz="3100" dirty="0"/>
              <a:t> Landscape Architects</a:t>
            </a:r>
            <a:endParaRPr lang="en-US" sz="3100" dirty="0" smtClean="0"/>
          </a:p>
          <a:p>
            <a:pPr lvl="1"/>
            <a:r>
              <a:rPr lang="en-US" sz="3100" dirty="0" smtClean="0"/>
              <a:t>Page 6 ESRI Open Street Map Imagery </a:t>
            </a:r>
          </a:p>
          <a:p>
            <a:pPr lvl="1"/>
            <a:r>
              <a:rPr lang="en-US" sz="3100" dirty="0" smtClean="0"/>
              <a:t>Page 12 Urban Footprint</a:t>
            </a:r>
          </a:p>
          <a:p>
            <a:pPr lvl="1"/>
            <a:r>
              <a:rPr lang="en-US" sz="3100" dirty="0" smtClean="0"/>
              <a:t>Credits for images on page 9 (top left to bottom right)</a:t>
            </a:r>
          </a:p>
          <a:p>
            <a:pPr lvl="2"/>
            <a:r>
              <a:rPr lang="en-US" sz="3100" dirty="0"/>
              <a:t>Robert Harding “Looking Looking out over forest covered inlet with houses and motor boats, Yap Island, Yap, </a:t>
            </a:r>
            <a:r>
              <a:rPr lang="en-US" sz="3100" dirty="0" smtClean="0"/>
              <a:t>Federated States </a:t>
            </a:r>
            <a:r>
              <a:rPr lang="en-US" sz="3100" dirty="0"/>
              <a:t>of </a:t>
            </a:r>
            <a:r>
              <a:rPr lang="en-US" sz="3100" dirty="0" err="1"/>
              <a:t>Mirconesia</a:t>
            </a:r>
            <a:r>
              <a:rPr lang="en-US" sz="3100" dirty="0" smtClean="0"/>
              <a:t>”</a:t>
            </a:r>
          </a:p>
          <a:p>
            <a:pPr lvl="2"/>
            <a:r>
              <a:rPr lang="en-US" sz="3100" dirty="0" smtClean="0"/>
              <a:t>“The Island of Stone Money,” </a:t>
            </a:r>
            <a:r>
              <a:rPr lang="en-US" sz="3100" dirty="0" err="1" smtClean="0"/>
              <a:t>tropical.pete</a:t>
            </a:r>
            <a:r>
              <a:rPr lang="en-US" sz="3100" dirty="0" smtClean="0"/>
              <a:t>/Flickr</a:t>
            </a:r>
          </a:p>
          <a:p>
            <a:pPr lvl="2"/>
            <a:r>
              <a:rPr lang="en-US" sz="3100" dirty="0" smtClean="0"/>
              <a:t>Assembly </a:t>
            </a:r>
            <a:r>
              <a:rPr lang="en-US" sz="3100" dirty="0"/>
              <a:t>House, Photograph by Robert </a:t>
            </a:r>
            <a:r>
              <a:rPr lang="en-US" sz="3100" dirty="0" smtClean="0"/>
              <a:t>Harding</a:t>
            </a:r>
          </a:p>
          <a:p>
            <a:pPr lvl="2"/>
            <a:r>
              <a:rPr lang="en-US" sz="3100" dirty="0" err="1"/>
              <a:t>www.micronesialandgrant.org</a:t>
            </a:r>
            <a:r>
              <a:rPr lang="en-US" sz="3100" dirty="0"/>
              <a:t>/</a:t>
            </a:r>
          </a:p>
          <a:p>
            <a:pPr lvl="2"/>
            <a:r>
              <a:rPr lang="en-US" sz="3100" dirty="0" smtClean="0"/>
              <a:t>Manta Ray Bay Dive Resort Aerial Image</a:t>
            </a:r>
          </a:p>
          <a:p>
            <a:pPr lvl="2"/>
            <a:r>
              <a:rPr lang="en-US" sz="3100" dirty="0"/>
              <a:t>Shutterstock (http://ak3.picdn.net/</a:t>
            </a:r>
            <a:r>
              <a:rPr lang="en-US" sz="3100" dirty="0" err="1"/>
              <a:t>shutterstock</a:t>
            </a:r>
            <a:r>
              <a:rPr lang="en-US" sz="3100" dirty="0"/>
              <a:t>/videos/5090813/thumb/1.jpg, http://</a:t>
            </a:r>
            <a:r>
              <a:rPr lang="en-US" sz="3100" dirty="0" smtClean="0"/>
              <a:t>ak3.picdn.net/</a:t>
            </a:r>
            <a:r>
              <a:rPr lang="en-US" sz="3100" dirty="0" err="1" smtClean="0"/>
              <a:t>shutterstock</a:t>
            </a:r>
            <a:r>
              <a:rPr lang="en-US" sz="3100" dirty="0" smtClean="0"/>
              <a:t>/videos/5090813/thumb/1.jpg</a:t>
            </a:r>
            <a:r>
              <a:rPr lang="en-US" sz="3100" dirty="0"/>
              <a:t>)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658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2279"/>
            <a:ext cx="12192000" cy="9144001"/>
          </a:xfrm>
        </p:spPr>
      </p:pic>
      <p:sp>
        <p:nvSpPr>
          <p:cNvPr id="5" name="Rectangle 4"/>
          <p:cNvSpPr/>
          <p:nvPr/>
        </p:nvSpPr>
        <p:spPr>
          <a:xfrm>
            <a:off x="10496125" y="6581001"/>
            <a:ext cx="1395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Creative Commons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12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9" y="-1526270"/>
            <a:ext cx="12480758" cy="123809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With Nature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621564" y="6581001"/>
            <a:ext cx="28846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Ian </a:t>
            </a:r>
            <a:r>
              <a:rPr lang="en-US" sz="1200" dirty="0" err="1" smtClean="0"/>
              <a:t>McHarg</a:t>
            </a:r>
            <a:r>
              <a:rPr lang="en-US" sz="1200" dirty="0" err="1" smtClean="0"/>
              <a:t>’s</a:t>
            </a:r>
            <a:r>
              <a:rPr lang="en-US" sz="1200" dirty="0" smtClean="0"/>
              <a:t> Design with Nature Cover Art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8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7268"/>
            <a:ext cx="12192000" cy="81767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3158" y="6444734"/>
            <a:ext cx="4813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Nelson Byrd </a:t>
            </a:r>
            <a:r>
              <a:rPr lang="en-US" sz="1200" dirty="0" err="1"/>
              <a:t>Woltz</a:t>
            </a:r>
            <a:r>
              <a:rPr lang="en-US" sz="1200" dirty="0"/>
              <a:t> Landscape Architects. http://</a:t>
            </a:r>
            <a:r>
              <a:rPr lang="en-US" sz="1200" dirty="0" err="1"/>
              <a:t>www.nbwla.com</a:t>
            </a:r>
            <a:r>
              <a:rPr lang="en-US" sz="1200" dirty="0"/>
              <a:t>/projects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Productive landscapes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14431"/>
            <a:ext cx="12192000" cy="8138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96682" y="6461846"/>
            <a:ext cx="1395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Creative </a:t>
            </a:r>
            <a:r>
              <a:rPr lang="en-US" sz="1200" dirty="0" smtClean="0"/>
              <a:t>Commons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95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002" y="-320841"/>
            <a:ext cx="13351799" cy="722236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Yap, Micronesia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78025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CULTIVATE</a:t>
            </a:r>
            <a:r>
              <a:rPr lang="en-US" dirty="0"/>
              <a:t> </a:t>
            </a:r>
            <a:r>
              <a:rPr lang="en-US" sz="2800" i="1" dirty="0" smtClean="0">
                <a:hlinkClick r:id="rId2"/>
              </a:rPr>
              <a:t>verb</a:t>
            </a:r>
            <a:r>
              <a:rPr lang="en-US" sz="2800" dirty="0"/>
              <a:t>  </a:t>
            </a:r>
            <a:r>
              <a:rPr lang="en-US" sz="2800" dirty="0" err="1"/>
              <a:t>cul·ti·vate</a:t>
            </a:r>
            <a:r>
              <a:rPr lang="en-US" sz="2800" dirty="0"/>
              <a:t>  \ ˈ</a:t>
            </a:r>
            <a:r>
              <a:rPr lang="en-US" sz="2800" dirty="0" err="1"/>
              <a:t>kəl-tə</a:t>
            </a:r>
            <a:r>
              <a:rPr lang="en-US" sz="2800" dirty="0"/>
              <a:t>-ˌ</a:t>
            </a:r>
            <a:r>
              <a:rPr lang="en-US" sz="2800" dirty="0" err="1"/>
              <a:t>vāt</a:t>
            </a:r>
            <a:r>
              <a:rPr lang="en-US" sz="2800" dirty="0"/>
              <a:t> \</a:t>
            </a:r>
            <a:r>
              <a:rPr lang="en-US" dirty="0"/>
              <a:t/>
            </a:r>
            <a:br>
              <a:rPr lang="en-US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476375"/>
            <a:ext cx="10233800" cy="3590925"/>
          </a:xfrm>
        </p:spPr>
        <p:txBody>
          <a:bodyPr/>
          <a:lstStyle/>
          <a:p>
            <a:r>
              <a:rPr lang="en-US" dirty="0" smtClean="0"/>
              <a:t>From Latin </a:t>
            </a:r>
            <a:r>
              <a:rPr lang="en-US" i="1" dirty="0" smtClean="0"/>
              <a:t>CULTUS, </a:t>
            </a:r>
            <a:r>
              <a:rPr lang="en-US" dirty="0"/>
              <a:t>Latin past participle stem </a:t>
            </a:r>
            <a:r>
              <a:rPr lang="en-US" i="1" dirty="0"/>
              <a:t>COLERE </a:t>
            </a:r>
            <a:r>
              <a:rPr lang="en-US" dirty="0" smtClean="0"/>
              <a:t>meaning </a:t>
            </a:r>
          </a:p>
          <a:p>
            <a:r>
              <a:rPr lang="en-US" dirty="0" smtClean="0"/>
              <a:t>to </a:t>
            </a:r>
            <a:r>
              <a:rPr lang="en-US" sz="3200" b="1" dirty="0" smtClean="0"/>
              <a:t>care</a:t>
            </a:r>
            <a:r>
              <a:rPr lang="en-US" dirty="0" smtClean="0"/>
              <a:t>, </a:t>
            </a:r>
            <a:r>
              <a:rPr lang="en-US" b="1" dirty="0" smtClean="0"/>
              <a:t>worship </a:t>
            </a:r>
          </a:p>
          <a:p>
            <a:pPr fontAlgn="base"/>
            <a:r>
              <a:rPr lang="en-US" dirty="0" smtClean="0"/>
              <a:t>to </a:t>
            </a:r>
            <a:r>
              <a:rPr lang="en-US" b="1" dirty="0" smtClean="0"/>
              <a:t>foster</a:t>
            </a:r>
            <a:r>
              <a:rPr lang="en-US" b="1" dirty="0"/>
              <a:t>, </a:t>
            </a:r>
            <a:r>
              <a:rPr lang="en-US" b="1" dirty="0" smtClean="0"/>
              <a:t>maintain</a:t>
            </a:r>
            <a:endParaRPr lang="en-US" b="1" dirty="0"/>
          </a:p>
          <a:p>
            <a:pPr fontAlgn="base"/>
            <a:r>
              <a:rPr lang="en-US" dirty="0" smtClean="0"/>
              <a:t>to </a:t>
            </a:r>
            <a:r>
              <a:rPr lang="en-US" b="1" dirty="0" smtClean="0"/>
              <a:t>live </a:t>
            </a:r>
            <a:r>
              <a:rPr lang="en-US" b="1" dirty="0"/>
              <a:t>in (place), </a:t>
            </a:r>
            <a:r>
              <a:rPr lang="en-US" b="1" dirty="0" smtClean="0"/>
              <a:t>inhabit</a:t>
            </a:r>
          </a:p>
          <a:p>
            <a:pPr fontAlgn="base"/>
            <a:r>
              <a:rPr lang="en-US" dirty="0" smtClean="0"/>
              <a:t>to </a:t>
            </a:r>
            <a:r>
              <a:rPr lang="en-US" b="1" dirty="0" smtClean="0"/>
              <a:t>labor</a:t>
            </a:r>
          </a:p>
          <a:p>
            <a:pPr fontAlgn="base"/>
            <a:r>
              <a:rPr lang="en-US" dirty="0" smtClean="0"/>
              <a:t>to </a:t>
            </a:r>
            <a:r>
              <a:rPr lang="en-US" b="1" dirty="0" smtClean="0"/>
              <a:t>tend, promote </a:t>
            </a:r>
            <a:r>
              <a:rPr lang="en-US" b="1" dirty="0"/>
              <a:t>growth</a:t>
            </a:r>
          </a:p>
          <a:p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4217991"/>
            <a:ext cx="10515600" cy="197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en-US" dirty="0" smtClean="0"/>
              <a:t>CULTURE </a:t>
            </a:r>
            <a:r>
              <a:rPr lang="en-US" sz="2800" i="1" dirty="0" smtClean="0">
                <a:hlinkClick r:id="rId3"/>
              </a:rPr>
              <a:t>noun</a:t>
            </a:r>
            <a:r>
              <a:rPr lang="en-US" sz="2800" dirty="0" smtClean="0"/>
              <a:t>  </a:t>
            </a:r>
            <a:r>
              <a:rPr lang="en-US" sz="2800" dirty="0" err="1" smtClean="0"/>
              <a:t>cul·ture</a:t>
            </a:r>
            <a:r>
              <a:rPr lang="en-US" sz="2800" dirty="0" smtClean="0"/>
              <a:t>  \ ˈ</a:t>
            </a:r>
            <a:r>
              <a:rPr lang="en-US" sz="2800" dirty="0" err="1" smtClean="0"/>
              <a:t>kəl-chər</a:t>
            </a:r>
            <a:r>
              <a:rPr lang="en-US" sz="2800" dirty="0" smtClean="0"/>
              <a:t> \</a:t>
            </a:r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72400" y="5511803"/>
            <a:ext cx="10233800" cy="359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derived from Latin </a:t>
            </a:r>
            <a:r>
              <a:rPr lang="en-US" i="1" dirty="0" smtClean="0"/>
              <a:t>CULTURA</a:t>
            </a:r>
            <a:r>
              <a:rPr lang="en-US" dirty="0" smtClean="0"/>
              <a:t>, past </a:t>
            </a:r>
            <a:r>
              <a:rPr lang="en-US" dirty="0"/>
              <a:t>participle </a:t>
            </a:r>
            <a:r>
              <a:rPr lang="en-US" dirty="0" smtClean="0"/>
              <a:t>stem </a:t>
            </a:r>
            <a:r>
              <a:rPr lang="en-US" i="1" dirty="0" smtClean="0"/>
              <a:t>COLERE</a:t>
            </a:r>
            <a:endParaRPr lang="en-US" sz="32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277100" y="6520336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http://</a:t>
            </a:r>
            <a:r>
              <a:rPr lang="en-US" sz="1200" dirty="0" smtClean="0">
                <a:hlinkClick r:id="rId4"/>
              </a:rPr>
              <a:t>latin-dictionary.net</a:t>
            </a:r>
            <a:r>
              <a:rPr lang="en-US" sz="1200" dirty="0"/>
              <a:t>;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www.merriam-webster.com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2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I’ve Been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82050" y="1825623"/>
            <a:ext cx="2571750" cy="435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- Organizational </a:t>
            </a:r>
          </a:p>
          <a:p>
            <a:pPr algn="ctr"/>
            <a:r>
              <a:rPr lang="en-US" dirty="0" smtClean="0"/>
              <a:t>Dynamics:</a:t>
            </a:r>
          </a:p>
          <a:p>
            <a:pPr algn="ctr"/>
            <a:r>
              <a:rPr lang="en-US" dirty="0" smtClean="0"/>
              <a:t>Sustainability &amp; Entrepreneurship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PAPER </a:t>
            </a:r>
            <a:r>
              <a:rPr lang="mr-IN" dirty="0" smtClean="0"/>
              <a:t>–</a:t>
            </a:r>
            <a:r>
              <a:rPr lang="en-US" dirty="0" smtClean="0"/>
              <a:t> Conceptual Frameworks for a Sustainable Panama City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6287" y="1825623"/>
            <a:ext cx="2571750" cy="435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-  Advanced Topics in Geographic Information Systems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PROJECT </a:t>
            </a:r>
            <a:r>
              <a:rPr lang="mr-IN" dirty="0" smtClean="0"/>
              <a:t>–</a:t>
            </a:r>
            <a:r>
              <a:rPr lang="en-US" dirty="0" smtClean="0"/>
              <a:t> Mapping Yap’s Culture of Cultivation: </a:t>
            </a:r>
            <a:endParaRPr lang="en-US" dirty="0"/>
          </a:p>
          <a:p>
            <a:pPr algn="ctr"/>
            <a:r>
              <a:rPr lang="en-US" dirty="0"/>
              <a:t>Research Review &amp;</a:t>
            </a:r>
          </a:p>
          <a:p>
            <a:pPr algn="ctr"/>
            <a:r>
              <a:rPr lang="en-US" dirty="0"/>
              <a:t>Pilot Study of Subsistence Garden Networks</a:t>
            </a:r>
          </a:p>
          <a:p>
            <a:pPr algn="ctr"/>
            <a:r>
              <a:rPr lang="en-US" dirty="0"/>
              <a:t>on the High Islands of Yap, </a:t>
            </a:r>
            <a:r>
              <a:rPr lang="en-US" dirty="0" smtClean="0"/>
              <a:t>Micronesia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74281" y="1825623"/>
            <a:ext cx="2571750" cy="435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- Modelling Geographic Space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PROJECT - Automated Suitability and Assessment Models</a:t>
            </a:r>
            <a:endParaRPr lang="en-US" dirty="0"/>
          </a:p>
        </p:txBody>
      </p:sp>
      <p:sp>
        <p:nvSpPr>
          <p:cNvPr id="7" name="Left-Right Arrow 6"/>
          <p:cNvSpPr/>
          <p:nvPr/>
        </p:nvSpPr>
        <p:spPr>
          <a:xfrm>
            <a:off x="6542484" y="4290658"/>
            <a:ext cx="2043112" cy="928688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GIS Modelling Tools</a:t>
            </a:r>
            <a:endParaRPr lang="en-US" sz="1200" dirty="0"/>
          </a:p>
        </p:txBody>
      </p:sp>
      <p:sp>
        <p:nvSpPr>
          <p:cNvPr id="8" name="Left-Right Arrow 7"/>
          <p:cNvSpPr/>
          <p:nvPr/>
        </p:nvSpPr>
        <p:spPr>
          <a:xfrm>
            <a:off x="6542484" y="3006441"/>
            <a:ext cx="2043112" cy="928688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Iterative Approach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00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I’m Going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60" y="1504632"/>
            <a:ext cx="3436140" cy="225410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1" y="1460195"/>
            <a:ext cx="3440936" cy="229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74" y="1478735"/>
            <a:ext cx="4054249" cy="2280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26" y="4097259"/>
            <a:ext cx="4054249" cy="2405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98" y="3971923"/>
            <a:ext cx="3983600" cy="2655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130" y="4258040"/>
            <a:ext cx="3983600" cy="2244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482130" y="6581001"/>
            <a:ext cx="34927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For List of Credits See Last Page of this Presentation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7465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7183</TotalTime>
  <Words>662</Words>
  <Application>Microsoft Macintosh PowerPoint</Application>
  <PresentationFormat>Widescreen</PresentationFormat>
  <Paragraphs>127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Corbel</vt:lpstr>
      <vt:lpstr>Mangal</vt:lpstr>
      <vt:lpstr>Arial</vt:lpstr>
      <vt:lpstr>Depth</vt:lpstr>
      <vt:lpstr>Mapping Yap’s Culture of Cultivation </vt:lpstr>
      <vt:lpstr>PowerPoint Presentation</vt:lpstr>
      <vt:lpstr>PowerPoint Presentation</vt:lpstr>
      <vt:lpstr>PowerPoint Presentation</vt:lpstr>
      <vt:lpstr>PowerPoint Presentation</vt:lpstr>
      <vt:lpstr>Yap, Micronesia</vt:lpstr>
      <vt:lpstr>CULTIVATE verb  cul·ti·vate  \ ˈkəl-tə-ˌvāt \ </vt:lpstr>
      <vt:lpstr>Where I’ve Been…</vt:lpstr>
      <vt:lpstr>Where I’m Going…</vt:lpstr>
      <vt:lpstr>Imagery to Information</vt:lpstr>
      <vt:lpstr>Approach</vt:lpstr>
      <vt:lpstr>Applications</vt:lpstr>
      <vt:lpstr>Suitability Model</vt:lpstr>
      <vt:lpstr>Validation</vt:lpstr>
      <vt:lpstr>Network  Assessment Model</vt:lpstr>
      <vt:lpstr>PowerPoint Presentation</vt:lpstr>
      <vt:lpstr>Hybridization  of  Models</vt:lpstr>
      <vt:lpstr>PowerPoint Presentation</vt:lpstr>
      <vt:lpstr>References and Image Credits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Yap’s Culture of Cultivation </dc:title>
  <dc:creator>Terra Edenhart-Pepe</dc:creator>
  <cp:lastModifiedBy>Terra Edenhart-Pepe</cp:lastModifiedBy>
  <cp:revision>133</cp:revision>
  <cp:lastPrinted>2018-05-24T17:22:22Z</cp:lastPrinted>
  <dcterms:created xsi:type="dcterms:W3CDTF">2018-05-19T19:54:55Z</dcterms:created>
  <dcterms:modified xsi:type="dcterms:W3CDTF">2018-05-25T15:17:19Z</dcterms:modified>
</cp:coreProperties>
</file>